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2" r:id="rId4"/>
    <p:sldId id="261" r:id="rId5"/>
    <p:sldId id="258" r:id="rId6"/>
    <p:sldId id="306" r:id="rId7"/>
    <p:sldId id="273" r:id="rId8"/>
    <p:sldId id="271" r:id="rId9"/>
    <p:sldId id="297" r:id="rId10"/>
    <p:sldId id="298" r:id="rId11"/>
    <p:sldId id="299" r:id="rId12"/>
    <p:sldId id="290" r:id="rId13"/>
    <p:sldId id="270" r:id="rId14"/>
    <p:sldId id="259" r:id="rId15"/>
    <p:sldId id="296" r:id="rId16"/>
    <p:sldId id="301" r:id="rId17"/>
    <p:sldId id="302" r:id="rId18"/>
    <p:sldId id="303" r:id="rId19"/>
    <p:sldId id="304" r:id="rId20"/>
    <p:sldId id="305" r:id="rId21"/>
    <p:sldId id="291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49" autoAdjust="0"/>
  </p:normalViewPr>
  <p:slideViewPr>
    <p:cSldViewPr>
      <p:cViewPr varScale="1">
        <p:scale>
          <a:sx n="109" d="100"/>
          <a:sy n="109" d="100"/>
        </p:scale>
        <p:origin x="180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3018" y="-114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782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782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50C5EB35-39C7-43D8-9A12-3016C0FBB2D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283"/>
            <a:ext cx="2945659" cy="495781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283"/>
            <a:ext cx="2945659" cy="495781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4871862B-A1F1-4C3A-9240-999DE0172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6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782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782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 smtClean="0"/>
            </a:lvl1pPr>
          </a:lstStyle>
          <a:p>
            <a:pPr>
              <a:defRPr/>
            </a:pPr>
            <a:fld id="{BB7C4FA9-E15E-4034-B1CB-E30963057B18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429"/>
            <a:ext cx="5438140" cy="4466751"/>
          </a:xfrm>
          <a:prstGeom prst="rect">
            <a:avLst/>
          </a:prstGeom>
        </p:spPr>
        <p:txBody>
          <a:bodyPr vert="horz" lIns="90644" tIns="45322" rIns="90644" bIns="4532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283"/>
            <a:ext cx="2945659" cy="495781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283"/>
            <a:ext cx="2945659" cy="495781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A97E8AB-F325-4876-A975-1B987B5AB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74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CADA4C-3E32-473B-AB61-0048921CEFDF}" type="slidenum">
              <a:rPr lang="ru-RU"/>
              <a:pPr/>
              <a:t>13</a:t>
            </a:fld>
            <a:endParaRPr lang="ru-RU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132946" y="744459"/>
            <a:ext cx="4531783" cy="37222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644" tIns="45322" rIns="90644" bIns="45322" anchor="ctr"/>
          <a:lstStyle/>
          <a:p>
            <a:endParaRPr lang="ru-RU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429"/>
            <a:ext cx="5430273" cy="44667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45354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CD664-19FA-42CD-BD4A-29A277F915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02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B6FFD-CF29-403C-A297-7D947F9EB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2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1CFA-B56D-4C85-AEF8-0F579CD2D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9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61364-4E52-421B-8560-41EE987932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4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2BD27-2C50-4FD7-A911-63A0153B44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0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2E378-E915-49B2-A806-2D01AC9598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1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04DC-71F7-4CAF-B50D-5900D41850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9A083-262A-4CFC-8515-5B57685792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BC4A1-F2EA-4E27-9E48-78DEAFF342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4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C2042-6F8A-4585-99F1-7AF4C69F02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9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357C7-9BB4-4C3C-B21F-E1745957CD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3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7B41EF-65E0-4D76-93FA-D92D64C0D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4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rnat.foxford.ru/polezno-znat/gid?_ga=2.166833022.1703281258.1669816624-1835251024.16698166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1219200"/>
            <a:ext cx="5943600" cy="2438400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B050"/>
                </a:solidFill>
              </a:rPr>
              <a:t>Педагог-психолог Барышникова Ксения Андреевна </a:t>
            </a:r>
          </a:p>
          <a:p>
            <a:r>
              <a:rPr lang="ru-RU" sz="2400" i="1" dirty="0" smtClean="0">
                <a:solidFill>
                  <a:srgbClr val="00B050"/>
                </a:solidFill>
              </a:rPr>
              <a:t>МБУ «Центр психолого-педагогической, медицинской и социальной помощи»</a:t>
            </a:r>
            <a:endParaRPr lang="ru-RU" sz="2400" i="1" dirty="0">
              <a:solidFill>
                <a:srgbClr val="00B050"/>
              </a:solidFill>
            </a:endParaRPr>
          </a:p>
        </p:txBody>
      </p:sp>
      <p:pic>
        <p:nvPicPr>
          <p:cNvPr id="2051" name="Picture 4" descr="1236895187_tema-nasili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44196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s://www.gesundheit.gv.at/Portal.Node/ghp/public/files/Gewalt-Schu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7722" y="4572000"/>
            <a:ext cx="3125278" cy="2085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04800" y="228600"/>
            <a:ext cx="838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Буллинг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школе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004888"/>
            <a:ext cx="7357532" cy="41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3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" y="304800"/>
            <a:ext cx="6096000" cy="6096000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Что делать родителям</a:t>
            </a:r>
            <a:b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Родители ребёнка-жертвы испытывают чувство вины, стыда, гнева, боли и бессилия. Из-за этого иногда вместо поддержки и сочувствия обрушиваются на него с советами и обвинениями: «Что же ты не дал сдачи?!», «Не будь тряпкой!», «Сам виноват» и так далее.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‍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/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Важно понять, что это может случиться с любой семьёй. Здесь никто не виноват, особенно сам ребёнок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.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/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</a:b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‍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/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/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«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Я тебе верю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». Это даст ребёнку понять, что вместе вы справитесь с проблемой.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«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Мне жаль, что с тобой это случилось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». Это сигнал, что вы разделяете его чувства.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«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Это не твоя вина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». Покажите ребёнку, что в этой ситуации он не одинок, многие его сверстники сталкиваются с разными вариантами запугивания и агрессии.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«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Хорошо, что ты мне об этом сказал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». Докажите, что ребёнок правильно сделал, обратившись к вам.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«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Я люблю тебя и постараюсь сделать так, чтобы тебе больше не угрожала опасность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/>
              </a:rPr>
              <a:t>». Эта фраза позволит ощутить защиту и с надеждой посмотреть в будущее.</a:t>
            </a:r>
            <a:r>
              <a:rPr lang="ru-RU" sz="4000" dirty="0">
                <a:solidFill>
                  <a:schemeClr val="tx1"/>
                </a:solidFill>
                <a:latin typeface="Circe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Circe"/>
              </a:rPr>
            </a:br>
            <a:r>
              <a:rPr lang="ru-RU" sz="4000" dirty="0">
                <a:solidFill>
                  <a:schemeClr val="tx1"/>
                </a:solidFill>
                <a:latin typeface="Circe"/>
              </a:rPr>
              <a:t>‍</a:t>
            </a:r>
          </a:p>
        </p:txBody>
      </p:sp>
      <p:pic>
        <p:nvPicPr>
          <p:cNvPr id="4" name="Содержимое 3" descr="DdB-QEB91j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362200"/>
            <a:ext cx="2895600" cy="2514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8012" cy="1331912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Рекомендации учителям</a:t>
            </a:r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1"/>
            <a:ext cx="8456613" cy="3124200"/>
          </a:xfrm>
        </p:spPr>
        <p:txBody>
          <a:bodyPr lIns="0" tIns="0" rIns="0" bIns="0">
            <a:normAutofit fontScale="92500" lnSpcReduction="20000"/>
          </a:bodyPr>
          <a:lstStyle/>
          <a:p>
            <a:r>
              <a:rPr lang="ru-RU" sz="1400" dirty="0">
                <a:solidFill>
                  <a:srgbClr val="000000"/>
                </a:solidFill>
                <a:latin typeface="Circe"/>
              </a:rPr>
              <a:t>Работа с </a:t>
            </a:r>
            <a:r>
              <a:rPr lang="ru-RU" sz="1400" dirty="0" err="1">
                <a:solidFill>
                  <a:srgbClr val="000000"/>
                </a:solidFill>
                <a:latin typeface="Circe"/>
              </a:rPr>
              <a:t>буллингом</a:t>
            </a:r>
            <a:r>
              <a:rPr lang="ru-RU" sz="1400" dirty="0">
                <a:solidFill>
                  <a:srgbClr val="000000"/>
                </a:solidFill>
                <a:latin typeface="Circe"/>
              </a:rPr>
              <a:t> в школе и в классе — отдельная большая тема. Вот лишь один пример, как можно поступить учителю.</a:t>
            </a:r>
          </a:p>
          <a:p>
            <a:r>
              <a:rPr lang="ru-RU" sz="1400" dirty="0">
                <a:solidFill>
                  <a:srgbClr val="000000"/>
                </a:solidFill>
                <a:latin typeface="Circe"/>
              </a:rPr>
              <a:t>‍</a:t>
            </a:r>
            <a:br>
              <a:rPr lang="ru-RU" sz="1400" dirty="0">
                <a:solidFill>
                  <a:srgbClr val="000000"/>
                </a:solidFill>
                <a:latin typeface="Circe"/>
              </a:rPr>
            </a:br>
            <a:endParaRPr lang="ru-RU" sz="1400" dirty="0">
              <a:solidFill>
                <a:srgbClr val="000000"/>
              </a:solidFill>
              <a:latin typeface="Circe"/>
            </a:endParaRPr>
          </a:p>
          <a:p>
            <a:r>
              <a:rPr lang="ru-RU" sz="1400" dirty="0">
                <a:solidFill>
                  <a:srgbClr val="000000"/>
                </a:solidFill>
                <a:latin typeface="Circe"/>
              </a:rPr>
              <a:t>Ситуация: две девочки объявили бойкот третьей. Учитель, получив согласие жертвы и её родителей, организует встречу с инициаторами бойкота и ещё четырьмя ребятами, занявшими нейтральную позицию. Преподаватель объясняет детям, что чувствует девочка и просит их придумать два-три возможных решения, как уменьшить её страдания. Чувствуя важность своей миссии, дети активно включаются в «проект». Раз в неделю все участники встречаются и рассказывают о своих успехах. Через несколько таких встреч ситуация, как правило, себя исчерпывает.</a:t>
            </a:r>
          </a:p>
          <a:p>
            <a:r>
              <a:rPr lang="ru-RU" sz="1400" dirty="0">
                <a:solidFill>
                  <a:srgbClr val="000000"/>
                </a:solidFill>
                <a:latin typeface="Circe"/>
              </a:rPr>
              <a:t>‍</a:t>
            </a:r>
            <a:br>
              <a:rPr lang="ru-RU" sz="1400" dirty="0">
                <a:solidFill>
                  <a:srgbClr val="000000"/>
                </a:solidFill>
                <a:latin typeface="Circe"/>
              </a:rPr>
            </a:br>
            <a:endParaRPr lang="ru-RU" sz="1400" dirty="0">
              <a:solidFill>
                <a:srgbClr val="000000"/>
              </a:solidFill>
              <a:latin typeface="Circe"/>
            </a:endParaRPr>
          </a:p>
          <a:p>
            <a:r>
              <a:rPr lang="ru-RU" sz="1400" dirty="0">
                <a:solidFill>
                  <a:srgbClr val="000000"/>
                </a:solidFill>
                <a:latin typeface="Circe"/>
              </a:rPr>
              <a:t>Однако к сожалению, не все родители находят поддержку со стороны школы. Тогда почти единственная «опция» — уход на </a:t>
            </a:r>
            <a:r>
              <a:rPr lang="ru-RU" sz="1400" u="sng" dirty="0">
                <a:solidFill>
                  <a:srgbClr val="1380FF"/>
                </a:solidFill>
                <a:latin typeface="Circe"/>
                <a:hlinkClick r:id="rId3"/>
              </a:rPr>
              <a:t>семейное образование</a:t>
            </a:r>
            <a:r>
              <a:rPr lang="ru-RU" sz="1400" dirty="0">
                <a:solidFill>
                  <a:srgbClr val="000000"/>
                </a:solidFill>
                <a:latin typeface="Circe"/>
              </a:rPr>
              <a:t>. Просто смена школы не всегда работает, так как травля может повториться. Во время семейного обучения у вас будет достаточно времени на обсуждение с ребёнком его травмирующего </a:t>
            </a:r>
            <a:r>
              <a:rPr lang="ru-RU" sz="1400" dirty="0" smtClean="0">
                <a:solidFill>
                  <a:srgbClr val="000000"/>
                </a:solidFill>
                <a:latin typeface="Circe"/>
              </a:rPr>
              <a:t>опыта.‍</a:t>
            </a:r>
            <a:endParaRPr lang="ru-RU" sz="1400" dirty="0">
              <a:solidFill>
                <a:srgbClr val="000000"/>
              </a:solidFill>
              <a:latin typeface="Circe"/>
            </a:endParaRPr>
          </a:p>
          <a:p>
            <a:pPr marL="333375" indent="-333375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dirty="0" smtClean="0">
              <a:latin typeface="Segoe Print" pitchFamily="2" charset="0"/>
            </a:endParaRPr>
          </a:p>
        </p:txBody>
      </p:sp>
      <p:pic>
        <p:nvPicPr>
          <p:cNvPr id="6148" name="Picture 2" descr="http://neo-kids.ru/wp-content/uploads/2010/04/det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724400"/>
            <a:ext cx="1790700" cy="134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629400" y="1676400"/>
            <a:ext cx="2133600" cy="480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4" y="30876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 ребенку</a:t>
            </a:r>
            <a:endParaRPr lang="ru-RU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6248400" cy="5029200"/>
          </a:xfrm>
        </p:spPr>
        <p:txBody>
          <a:bodyPr/>
          <a:lstStyle/>
          <a:p>
            <a:pPr eaLnBrk="1" hangingPunct="1">
              <a:lnSpc>
                <a:spcPct val="102000"/>
              </a:lnSpc>
            </a:pPr>
            <a:r>
              <a:rPr lang="ru-RU" sz="1200" u="sng" dirty="0">
                <a:latin typeface="Segoe Print" pitchFamily="2" charset="0"/>
              </a:rPr>
              <a:t>Не спеши выбрасывать свой негатив в </a:t>
            </a:r>
            <a:r>
              <a:rPr lang="ru-RU" sz="1200" u="sng" dirty="0" err="1">
                <a:latin typeface="Segoe Print" pitchFamily="2" charset="0"/>
              </a:rPr>
              <a:t>кибер</a:t>
            </a:r>
            <a:r>
              <a:rPr lang="ru-RU" sz="1200" u="sng" dirty="0">
                <a:latin typeface="Segoe Print" pitchFamily="2" charset="0"/>
              </a:rPr>
              <a:t>-пространство</a:t>
            </a:r>
            <a:r>
              <a:rPr lang="ru-RU" sz="1200" dirty="0">
                <a:latin typeface="Segoe Print" pitchFamily="2" charset="0"/>
              </a:rPr>
              <a:t>. Пусть ребенок советуется со взрослыми, прежде чем отвечать на агрессивные сообщения. Старшим детям предложите правила: прежде чем писать и отправлять сообщения, следует успокоиться, утолить злость, обиду, гнев.</a:t>
            </a:r>
          </a:p>
          <a:p>
            <a:pPr eaLnBrk="1" hangingPunct="1">
              <a:lnSpc>
                <a:spcPct val="102000"/>
              </a:lnSpc>
            </a:pPr>
            <a:r>
              <a:rPr lang="ru-RU" sz="1200" u="sng" dirty="0">
                <a:latin typeface="Segoe Print" pitchFamily="2" charset="0"/>
              </a:rPr>
              <a:t>Создавай собственную онлайн-репутацию</a:t>
            </a:r>
            <a:r>
              <a:rPr lang="ru-RU" sz="1200" dirty="0">
                <a:latin typeface="Segoe Print" pitchFamily="2" charset="0"/>
              </a:rPr>
              <a:t>, не покупайся на иллюзию анонимности. Хотя </a:t>
            </a:r>
            <a:r>
              <a:rPr lang="ru-RU" sz="1200" dirty="0" err="1">
                <a:latin typeface="Segoe Print" pitchFamily="2" charset="0"/>
              </a:rPr>
              <a:t>кибер</a:t>
            </a:r>
            <a:r>
              <a:rPr lang="ru-RU" sz="1200" dirty="0">
                <a:latin typeface="Segoe Print" pitchFamily="2" charset="0"/>
              </a:rPr>
              <a:t>-пространство и предоставляет дополнительные возможности почувствовать свободу и раскованность благодаря анонимности, ребенок должен знать, что существуют способы узнать, кто стоит за определенным </a:t>
            </a:r>
            <a:r>
              <a:rPr lang="ru-RU" sz="1200" dirty="0" err="1">
                <a:latin typeface="Segoe Print" pitchFamily="2" charset="0"/>
              </a:rPr>
              <a:t>никнеймом</a:t>
            </a:r>
            <a:r>
              <a:rPr lang="ru-RU" sz="1200" dirty="0">
                <a:latin typeface="Segoe Print" pitchFamily="2" charset="0"/>
              </a:rPr>
              <a:t>. И если некорректные действия в виртуальном пространстве приводят к реального вреду, все тайное становится явным. Интернет фиксирует историю, которая состоит из публичных действий участников и определяет онлайн-репутацию каждого — накопленный образ личности в глазах других участников. Запятнать эту репутацию легко, исправить — трудно.</a:t>
            </a:r>
          </a:p>
          <a:p>
            <a:pPr eaLnBrk="1" hangingPunct="1">
              <a:lnSpc>
                <a:spcPct val="102000"/>
              </a:lnSpc>
            </a:pPr>
            <a:r>
              <a:rPr lang="ru-RU" sz="1200" u="sng" dirty="0">
                <a:latin typeface="Segoe Print" pitchFamily="2" charset="0"/>
              </a:rPr>
              <a:t>Храни подтверждения фактов нападений</a:t>
            </a:r>
            <a:r>
              <a:rPr lang="ru-RU" sz="1200" dirty="0">
                <a:latin typeface="Segoe Print" pitchFamily="2" charset="0"/>
              </a:rPr>
              <a:t>. Если ребенка очень расстроило сообщение, картинка, видео и т.д., следует немедленно обратиться к родителям за советом, а старшим детям — сохранить или распечатать страницу самостоятельно, чтобы посоветоваться со взрослыми в удобное время.</a:t>
            </a:r>
            <a:endParaRPr lang="ru-RU" sz="1200" dirty="0" smtClean="0">
              <a:latin typeface="Segoe Print" pitchFamily="2" charset="0"/>
            </a:endParaRPr>
          </a:p>
        </p:txBody>
      </p:sp>
      <p:pic>
        <p:nvPicPr>
          <p:cNvPr id="8196" name="Picture 7" descr="http://www.suedkurier.de/storage/scl/xmlios_import/region/schwarzwald-baar-heuberg/st.-georgen/5785331_m1t1w240h240q75v33211_FA3PGN6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828800"/>
            <a:ext cx="2286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AutoShape 2" descr="http://psihologijaonlajn.files.wordpress.com/2013/02/d188d0bad0bed0bbd0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 fontScale="90000"/>
          </a:bodyPr>
          <a:lstStyle/>
          <a:p>
            <a:r>
              <a:rPr lang="ru-RU" sz="1400" b="1" u="sng" dirty="0">
                <a:solidFill>
                  <a:srgbClr val="000000"/>
                </a:solidFill>
                <a:latin typeface="Segoe Script" panose="030B0504020000000003" pitchFamily="66" charset="0"/>
              </a:rPr>
              <a:t>Игнорируй единичный негатив</a:t>
            </a:r>
            <a:r>
              <a:rPr lang="ru-RU" sz="1400" u="sng" dirty="0">
                <a:solidFill>
                  <a:srgbClr val="000000"/>
                </a:solidFill>
                <a:latin typeface="Segoe Script" panose="030B0504020000000003" pitchFamily="66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  <a:t> Одноразовые оскорбительные сообщения лучше игнорировать — часто </a:t>
            </a:r>
            <a:r>
              <a:rPr lang="ru-RU" sz="1400" dirty="0" err="1">
                <a:solidFill>
                  <a:srgbClr val="000000"/>
                </a:solidFill>
                <a:latin typeface="Segoe Script" panose="030B0504020000000003" pitchFamily="66" charset="0"/>
              </a:rPr>
              <a:t>кибер-буллинг</a:t>
            </a:r>
            <a: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  <a:t> вследствие такого поведения останавливается на начальной стадии. Опытные участники интернет-дискуссий придерживаются правила: «Лучший способ борьбы с </a:t>
            </a:r>
            <a:r>
              <a:rPr lang="ru-RU" sz="1400" dirty="0" err="1">
                <a:solidFill>
                  <a:srgbClr val="000000"/>
                </a:solidFill>
                <a:latin typeface="Segoe Script" panose="030B0504020000000003" pitchFamily="66" charset="0"/>
              </a:rPr>
              <a:t>неадекватами</a:t>
            </a:r>
            <a: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  <a:t> — </a:t>
            </a:r>
            <a:r>
              <a:rPr lang="ru-RU" sz="1400" dirty="0" err="1">
                <a:solidFill>
                  <a:srgbClr val="000000"/>
                </a:solidFill>
                <a:latin typeface="Segoe Script" panose="030B0504020000000003" pitchFamily="66" charset="0"/>
              </a:rPr>
              <a:t>игнор</a:t>
            </a:r>
            <a:r>
              <a:rPr lang="ru-RU" sz="1400" dirty="0" smtClean="0">
                <a:solidFill>
                  <a:srgbClr val="000000"/>
                </a:solidFill>
                <a:latin typeface="Segoe Script" panose="030B0504020000000003" pitchFamily="66" charset="0"/>
              </a:rPr>
              <a:t>».</a:t>
            </a:r>
            <a:br>
              <a:rPr lang="ru-RU" sz="1400" dirty="0" smtClean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ru-RU" sz="1400" b="1" u="sng" dirty="0">
                <a:solidFill>
                  <a:srgbClr val="000000"/>
                </a:solidFill>
                <a:latin typeface="Segoe Script" panose="030B0504020000000003" pitchFamily="66" charset="0"/>
              </a:rPr>
              <a:t>Если ты стал очевидцем </a:t>
            </a:r>
            <a:r>
              <a:rPr lang="ru-RU" sz="1400" b="1" u="sng" dirty="0" err="1">
                <a:solidFill>
                  <a:srgbClr val="000000"/>
                </a:solidFill>
                <a:latin typeface="Segoe Script" panose="030B0504020000000003" pitchFamily="66" charset="0"/>
              </a:rPr>
              <a:t>кибер-буллинга</a:t>
            </a:r>
            <a: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  <a:t>, правильным поведением будет: а) выступить против агрессора, дать ему понять, что его действия оцениваются негативно, б) поддержать жертву — лично или в публичном виртуальном пространстве предоставить ей эмоциональную поддержку, в) сообщить взрослым о факте некорректного поведения в </a:t>
            </a:r>
            <a:r>
              <a:rPr lang="ru-RU" sz="1400" dirty="0" err="1">
                <a:solidFill>
                  <a:srgbClr val="000000"/>
                </a:solidFill>
                <a:latin typeface="Segoe Script" panose="030B0504020000000003" pitchFamily="66" charset="0"/>
              </a:rPr>
              <a:t>кибер</a:t>
            </a:r>
            <a: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  <a:t>-пространстве</a:t>
            </a:r>
            <a:r>
              <a:rPr lang="ru-RU" sz="1400" dirty="0" smtClean="0">
                <a:solidFill>
                  <a:srgbClr val="000000"/>
                </a:solidFill>
                <a:latin typeface="Segoe Script" panose="030B0504020000000003" pitchFamily="66" charset="0"/>
              </a:rPr>
              <a:t>.</a:t>
            </a:r>
            <a:br>
              <a:rPr lang="ru-RU" sz="1400" dirty="0" smtClean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ru-RU" sz="1400" b="1" u="sng" dirty="0">
                <a:solidFill>
                  <a:srgbClr val="000000"/>
                </a:solidFill>
                <a:latin typeface="Segoe Script" panose="030B0504020000000003" pitchFamily="66" charset="0"/>
              </a:rPr>
              <a:t>Блокируй агрессоров</a:t>
            </a:r>
            <a:r>
              <a:rPr lang="ru-RU" sz="1400" u="sng" dirty="0">
                <a:solidFill>
                  <a:srgbClr val="000000"/>
                </a:solidFill>
                <a:latin typeface="Segoe Script" panose="030B0504020000000003" pitchFamily="66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  <a:t>В программах обмена мгновенными сообщениями есть возможность блокировки сообщений с определенных адресов. Пауза в общении часто отбивает у агрессора желание продолжать травлю</a:t>
            </a:r>
            <a:r>
              <a:rPr lang="ru-RU" sz="1400" dirty="0" smtClean="0">
                <a:solidFill>
                  <a:srgbClr val="000000"/>
                </a:solidFill>
                <a:latin typeface="Segoe Script" panose="030B0504020000000003" pitchFamily="66" charset="0"/>
              </a:rPr>
              <a:t>.</a:t>
            </a:r>
            <a:br>
              <a:rPr lang="ru-RU" sz="1400" dirty="0" smtClean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ru-RU" sz="1400" b="1" u="sng" dirty="0">
                <a:solidFill>
                  <a:srgbClr val="000000"/>
                </a:solidFill>
                <a:latin typeface="Segoe Script" panose="030B0504020000000003" pitchFamily="66" charset="0"/>
              </a:rPr>
              <a:t>Не стоит игнорировать агрессивные сообщения</a:t>
            </a:r>
            <a:r>
              <a:rPr lang="ru-RU" sz="1400" dirty="0">
                <a:solidFill>
                  <a:srgbClr val="000000"/>
                </a:solidFill>
                <a:latin typeface="Segoe Script" panose="030B0504020000000003" pitchFamily="66" charset="0"/>
              </a:rPr>
              <a:t>, если письма неизвестного вам отправителя систематически содержат угрозы или порнографические сюжеты. В этом случае следует скопировать эти сообщения и обратиться к правоохранителям. Если оскорбительная информация размещена на сайте, следует сделать запрос к администратору для ее удаления.</a:t>
            </a:r>
            <a:r>
              <a:rPr lang="ru-RU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endParaRPr lang="ru-RU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5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чему приводит школьная травля?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Одно из опасных следствий </a:t>
            </a:r>
            <a:r>
              <a:rPr lang="ru-RU" dirty="0" err="1" smtClean="0"/>
              <a:t>буллинга</a:t>
            </a:r>
            <a:r>
              <a:rPr lang="ru-RU" dirty="0" smtClean="0"/>
              <a:t> –это скулшутинг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374595"/>
            <a:ext cx="4238625" cy="30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23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9600"/>
            <a:ext cx="8001000" cy="49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ru-RU" sz="1200" i="1" dirty="0" smtClean="0">
                <a:solidFill>
                  <a:srgbClr val="000000"/>
                </a:solidFill>
                <a:latin typeface="-apple-system"/>
              </a:rPr>
              <a:t>Утром </a:t>
            </a:r>
            <a:r>
              <a:rPr lang="ru-RU" sz="1200" i="1" dirty="0">
                <a:solidFill>
                  <a:srgbClr val="000000"/>
                </a:solidFill>
                <a:latin typeface="-apple-system"/>
              </a:rPr>
              <a:t>14 ноября в студент колледжа в Благовещенске открыл стрельбу по своим </a:t>
            </a:r>
            <a:r>
              <a:rPr lang="ru-RU" sz="1200" i="1" dirty="0" err="1">
                <a:solidFill>
                  <a:srgbClr val="000000"/>
                </a:solidFill>
                <a:latin typeface="-apple-system"/>
              </a:rPr>
              <a:t>одногруппникам</a:t>
            </a:r>
            <a:r>
              <a:rPr lang="ru-RU" sz="1200" i="1" dirty="0">
                <a:solidFill>
                  <a:srgbClr val="000000"/>
                </a:solidFill>
                <a:latin typeface="-apple-system"/>
              </a:rPr>
              <a:t> из ружья ИЖ-81 12-го калибра, которое принёс на уроки под верхней одеждой. В результате один человек погиб, трое получили ранения, а стрелок совершил самоубийство.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>
                <a:solidFill>
                  <a:srgbClr val="000000"/>
                </a:solidFill>
                <a:latin typeface="-apple-system"/>
              </a:rPr>
              <a:t>Разрешение на оружие он получил за несколько месяцев до событий, а само ружьё купил в августе. Родственникам сказал, что купил оружие для охоты, но на охоту ни разу не ходил.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>
                <a:solidFill>
                  <a:srgbClr val="000000"/>
                </a:solidFill>
                <a:latin typeface="-apple-system"/>
              </a:rPr>
              <a:t>Студент за годы учёбы зарекомендовал себя спокойным и уравновешенным учеником, отношения с одноклассниками и окружающими были доброжелательными. Также отмечено, что склонностей к правонарушениям и приводов в полицию не было, как и вредных привычек.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>
                <a:solidFill>
                  <a:srgbClr val="000000"/>
                </a:solidFill>
                <a:latin typeface="-apple-system"/>
              </a:rPr>
              <a:t>По версии МВД, студент решился на преступление из-за конфликта со сверстниками. Сверстники рассказали, как за несколько дней до трагедии его избили</a:t>
            </a:r>
            <a:r>
              <a:rPr lang="ru-RU" sz="1200" i="1" dirty="0" smtClean="0">
                <a:solidFill>
                  <a:srgbClr val="000000"/>
                </a:solidFill>
                <a:latin typeface="-apple-system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-apple-system"/>
              </a:rPr>
            </a:b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-apple-system"/>
              </a:rPr>
            </a:br>
            <a:r>
              <a:rPr lang="ru-RU" sz="1200" b="1" dirty="0" smtClean="0">
                <a:solidFill>
                  <a:srgbClr val="000000"/>
                </a:solidFill>
                <a:latin typeface="-apple-system"/>
              </a:rPr>
              <a:t>Что нам известно о стрелке:</a:t>
            </a:r>
            <a:br>
              <a:rPr lang="ru-RU" sz="1200" b="1" dirty="0" smtClean="0">
                <a:solidFill>
                  <a:srgbClr val="000000"/>
                </a:solidFill>
                <a:latin typeface="-apple-system"/>
              </a:rPr>
            </a:br>
            <a:r>
              <a:rPr lang="ru-RU" sz="1200" b="1" dirty="0" smtClean="0">
                <a:solidFill>
                  <a:srgbClr val="000000"/>
                </a:solidFill>
                <a:latin typeface="-apple-system"/>
              </a:rPr>
              <a:t>Вырос без отца</a:t>
            </a:r>
            <a:br>
              <a:rPr lang="ru-RU" sz="1200" b="1" dirty="0" smtClean="0">
                <a:solidFill>
                  <a:srgbClr val="000000"/>
                </a:solidFill>
                <a:latin typeface="-apple-system"/>
              </a:rPr>
            </a:br>
            <a:r>
              <a:rPr lang="ru-RU" sz="1200" b="1" dirty="0" smtClean="0">
                <a:solidFill>
                  <a:srgbClr val="000000"/>
                </a:solidFill>
                <a:latin typeface="-apple-system"/>
              </a:rPr>
              <a:t>страдал душевным заболеванием</a:t>
            </a:r>
            <a:br>
              <a:rPr lang="ru-RU" sz="1200" b="1" dirty="0" smtClean="0">
                <a:solidFill>
                  <a:srgbClr val="000000"/>
                </a:solidFill>
                <a:latin typeface="-apple-system"/>
              </a:rPr>
            </a:br>
            <a:r>
              <a:rPr lang="ru-RU" sz="1200" b="1" dirty="0" smtClean="0">
                <a:solidFill>
                  <a:srgbClr val="000000"/>
                </a:solidFill>
                <a:latin typeface="-apple-system"/>
              </a:rPr>
              <a:t>Сверстники считали его тихим</a:t>
            </a:r>
            <a:br>
              <a:rPr lang="ru-RU" sz="1200" b="1" dirty="0" smtClean="0">
                <a:solidFill>
                  <a:srgbClr val="000000"/>
                </a:solidFill>
                <a:latin typeface="-apple-system"/>
              </a:rPr>
            </a:br>
            <a:r>
              <a:rPr lang="ru-RU" sz="1200" b="1" dirty="0" smtClean="0">
                <a:solidFill>
                  <a:srgbClr val="000000"/>
                </a:solidFill>
                <a:latin typeface="-apple-system"/>
              </a:rPr>
              <a:t>совершил суицид</a:t>
            </a:r>
            <a:br>
              <a:rPr lang="ru-RU" sz="1200" b="1" dirty="0" smtClean="0">
                <a:solidFill>
                  <a:srgbClr val="000000"/>
                </a:solidFill>
                <a:latin typeface="-apple-system"/>
              </a:rPr>
            </a:br>
            <a:r>
              <a:rPr lang="ru-RU" sz="1200" b="1" dirty="0" smtClean="0">
                <a:solidFill>
                  <a:srgbClr val="000000"/>
                </a:solidFill>
                <a:latin typeface="-apple-system"/>
              </a:rPr>
              <a:t>был жертвой БУЛЛИНГА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81025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ru-RU" sz="1400" i="1" dirty="0"/>
              <a:t>Вспомним еще один скулшутинг, произошедший 17 октября 2018 года в Керчи.</a:t>
            </a:r>
            <a:br>
              <a:rPr lang="ru-RU" sz="1400" i="1" dirty="0"/>
            </a:br>
            <a:r>
              <a:rPr lang="ru-RU" sz="1400" i="1" dirty="0"/>
              <a:t>Крупнейшее по количеству жертв массовое убийство в учебном заведении в новейшей истории Европы устроил 18-летний студент колледжа Владислав Росляков.</a:t>
            </a:r>
            <a:br>
              <a:rPr lang="ru-RU" sz="1400" i="1" dirty="0"/>
            </a:br>
            <a:r>
              <a:rPr lang="ru-RU" sz="1400" i="1" dirty="0"/>
              <a:t>Погибли 15 студентов, библиотекарь, финансист и четверо учителей. Ранения и травмы получили 70 человек</a:t>
            </a:r>
            <a:r>
              <a:rPr lang="ru-RU" sz="1400" i="1" dirty="0" smtClean="0"/>
              <a:t>.</a:t>
            </a:r>
            <a:br>
              <a:rPr lang="ru-RU" sz="1400" i="1" dirty="0" smtClean="0"/>
            </a:br>
            <a:r>
              <a:rPr lang="ru-RU" sz="1400" b="1" dirty="0" smtClean="0"/>
              <a:t>Что нам известно о стрелке:</a:t>
            </a:r>
            <a:br>
              <a:rPr lang="ru-RU" sz="1400" b="1" dirty="0" smtClean="0"/>
            </a:br>
            <a:r>
              <a:rPr lang="ru-RU" sz="1400" b="1" dirty="0" smtClean="0"/>
              <a:t>вырос без отца</a:t>
            </a:r>
            <a:br>
              <a:rPr lang="ru-RU" sz="1400" b="1" dirty="0" smtClean="0"/>
            </a:br>
            <a:r>
              <a:rPr lang="ru-RU" sz="1400" b="1" dirty="0" smtClean="0"/>
              <a:t>страдал душевным расстройством</a:t>
            </a:r>
            <a:br>
              <a:rPr lang="ru-RU" sz="1400" b="1" dirty="0" smtClean="0"/>
            </a:br>
            <a:r>
              <a:rPr lang="ru-RU" sz="1400" b="1" dirty="0" smtClean="0"/>
              <a:t>планировал и совершил самоубийство</a:t>
            </a:r>
            <a:br>
              <a:rPr lang="ru-RU" sz="1400" b="1" dirty="0" smtClean="0"/>
            </a:br>
            <a:r>
              <a:rPr lang="ru-RU" sz="1400" b="1" dirty="0" smtClean="0"/>
              <a:t>постоянно подвергался унижению со стороны одноклассников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44390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56388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такое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</a:t>
            </a:r>
            <a:r>
              <a:rPr lang="de-D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DE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333333"/>
                </a:solidFill>
                <a:latin typeface="YS Text"/>
              </a:rPr>
              <a:t>Буллинг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в 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школе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–. систематическое, регулярно повторяющееся насилие, 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травля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со стороны одного школьника или группы школьников в отношении отдельного школьника, который не может себя защитить. Это психологический террор, он предполагает затравить жертву, вызвать у нее страх, деморализовать, унизить, подчинить.</a:t>
            </a:r>
            <a:endParaRPr lang="de-DE" sz="2400" b="1" dirty="0" smtClean="0"/>
          </a:p>
        </p:txBody>
      </p:sp>
      <p:pic>
        <p:nvPicPr>
          <p:cNvPr id="3075" name="Picture 4" descr="72724238_220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00600"/>
            <a:ext cx="192331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200511099-006_2205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495800"/>
            <a:ext cx="23812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welt.de/multimedia/archive/00716/schule2_DW_Wissensc_716817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0"/>
            <a:ext cx="36576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 fontScale="90000"/>
          </a:bodyPr>
          <a:lstStyle/>
          <a:p>
            <a:r>
              <a:rPr lang="ru-RU" sz="1400" i="1" dirty="0" smtClean="0"/>
              <a:t>(Первый случай </a:t>
            </a:r>
            <a:r>
              <a:rPr lang="ru-RU" sz="1400" i="1" dirty="0"/>
              <a:t>в России)</a:t>
            </a:r>
            <a:br>
              <a:rPr lang="ru-RU" sz="1400" i="1" dirty="0"/>
            </a:br>
            <a:r>
              <a:rPr lang="ru-RU" sz="1400" i="1" dirty="0"/>
              <a:t>3 февраля 2014 года старшеклассник пришел с ружьем в московскую школу № 263 и выстрелил в учителя географии, который скончался на месте. Услышавший шум школьный охранник незамедлительно сообщил о случившемся в полицию. Когда на место прибыли сотрудники правоохранительных органов, подросток начал стрелять в них. При этом был убит сотрудник полиции, еще один получил </a:t>
            </a:r>
            <a:r>
              <a:rPr lang="ru-RU" sz="1400" i="1" dirty="0" smtClean="0"/>
              <a:t>ранение. </a:t>
            </a:r>
            <a:r>
              <a:rPr lang="ru-RU" sz="1400" b="1" i="1" dirty="0" smtClean="0"/>
              <a:t>Стрелок был жертвой </a:t>
            </a:r>
            <a:r>
              <a:rPr lang="ru-RU" sz="1400" b="1" i="1" dirty="0" err="1" smtClean="0"/>
              <a:t>буллинга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Таким образом мы видим, насколько негативно может отразиться школьная травма на человеке не только в момент </a:t>
            </a:r>
            <a:r>
              <a:rPr lang="ru-RU" sz="1400" b="1" i="1" dirty="0" err="1" smtClean="0"/>
              <a:t>буллинга</a:t>
            </a:r>
            <a:r>
              <a:rPr lang="ru-RU" sz="1400" b="1" i="1" dirty="0" smtClean="0"/>
              <a:t>, но и спустя много лет, после окончания школы.</a:t>
            </a: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/>
              <a:t/>
            </a:r>
            <a:br>
              <a:rPr lang="ru-RU" sz="1400" b="1" i="1" dirty="0"/>
            </a:br>
            <a:endParaRPr lang="ru-RU" sz="1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86200"/>
            <a:ext cx="3810000" cy="20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0" y="4572000"/>
            <a:ext cx="2286000" cy="2057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выводы</a:t>
            </a:r>
            <a:endParaRPr lang="ru-RU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839200" cy="5029200"/>
          </a:xfrm>
        </p:spPr>
        <p:txBody>
          <a:bodyPr/>
          <a:lstStyle/>
          <a:p>
            <a:r>
              <a:rPr lang="ru-RU" sz="1200" dirty="0">
                <a:solidFill>
                  <a:srgbClr val="000000"/>
                </a:solidFill>
                <a:latin typeface="Circe"/>
              </a:rPr>
              <a:t>Чаще всего </a:t>
            </a:r>
            <a:r>
              <a:rPr lang="ru-RU" sz="1200" dirty="0" err="1">
                <a:solidFill>
                  <a:srgbClr val="000000"/>
                </a:solidFill>
                <a:latin typeface="Circe"/>
              </a:rPr>
              <a:t>буллерами</a:t>
            </a:r>
            <a:r>
              <a:rPr lang="ru-RU" sz="1200" dirty="0">
                <a:solidFill>
                  <a:srgbClr val="000000"/>
                </a:solidFill>
                <a:latin typeface="Circe"/>
              </a:rPr>
              <a:t> становятся дети, подвергающиеся насилию в семье, а также пережившие психотравмирующие моменты в прошлом. Если отец бьёт и унижает мальчика дома, то с огромной вероятностью на следующий день он попробует отыграться на более слабых одноклассниках. Такому ребёнку бесспорно нужна помощь специалистов, но главное — проанализировать, что происходит в вашем доме.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irce"/>
              </a:rPr>
              <a:t>‍</a:t>
            </a:r>
            <a:endParaRPr lang="ru-RU" sz="1200" dirty="0">
              <a:solidFill>
                <a:srgbClr val="000000"/>
              </a:solidFill>
              <a:latin typeface="Circe"/>
            </a:endParaRPr>
          </a:p>
          <a:p>
            <a:r>
              <a:rPr lang="ru-RU" sz="1200" dirty="0">
                <a:solidFill>
                  <a:srgbClr val="000000"/>
                </a:solidFill>
                <a:latin typeface="Circe"/>
              </a:rPr>
              <a:t>Но бывают случаи, когда </a:t>
            </a:r>
            <a:r>
              <a:rPr lang="ru-RU" sz="1200" dirty="0" err="1">
                <a:solidFill>
                  <a:srgbClr val="000000"/>
                </a:solidFill>
                <a:latin typeface="Circe"/>
              </a:rPr>
              <a:t>буллер</a:t>
            </a:r>
            <a:r>
              <a:rPr lang="ru-RU" sz="1200" dirty="0">
                <a:solidFill>
                  <a:srgbClr val="000000"/>
                </a:solidFill>
                <a:latin typeface="Circe"/>
              </a:rPr>
              <a:t> обладает высокой самооценкой вкупе со сниженной </a:t>
            </a:r>
            <a:r>
              <a:rPr lang="ru-RU" sz="1200" dirty="0" err="1">
                <a:solidFill>
                  <a:srgbClr val="000000"/>
                </a:solidFill>
                <a:latin typeface="Circe"/>
              </a:rPr>
              <a:t>эмпатией</a:t>
            </a:r>
            <a:r>
              <a:rPr lang="ru-RU" sz="1200" dirty="0">
                <a:solidFill>
                  <a:srgbClr val="000000"/>
                </a:solidFill>
                <a:latin typeface="Circe"/>
              </a:rPr>
              <a:t> и вполне осознаёт свои действия. Такому ребёнку необходимы жёсткие границы и понятные последствия его действий. Поговорите с ним об этом. Расскажите о своём опыте в качестве жертвы или агрессора.</a:t>
            </a:r>
          </a:p>
          <a:p>
            <a:endParaRPr lang="ru-RU" sz="1200" dirty="0">
              <a:solidFill>
                <a:srgbClr val="000000"/>
              </a:solidFill>
              <a:latin typeface="Circe"/>
            </a:endParaRPr>
          </a:p>
          <a:p>
            <a:r>
              <a:rPr lang="ru-RU" sz="1200" dirty="0">
                <a:solidFill>
                  <a:srgbClr val="000000"/>
                </a:solidFill>
                <a:latin typeface="Circe"/>
              </a:rPr>
              <a:t>Обратите внимание на окружение ребёнка: не подвергается ли он насилию со стороны более взрослых приятелей (иногда достаточно постоянных саркастических замечаний).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irce"/>
              </a:rPr>
              <a:t>‍Наконец</a:t>
            </a:r>
            <a:r>
              <a:rPr lang="ru-RU" sz="1200" dirty="0">
                <a:solidFill>
                  <a:srgbClr val="000000"/>
                </a:solidFill>
                <a:latin typeface="Circe"/>
              </a:rPr>
              <a:t>, сходите на консультацию к семейному психологу, чтобы всем вместе разобраться в происходящем. Часто сделать это своими силами невозможно.</a:t>
            </a:r>
          </a:p>
          <a:p>
            <a:endParaRPr lang="ru-RU" dirty="0">
              <a:solidFill>
                <a:srgbClr val="000000"/>
              </a:solidFill>
              <a:latin typeface="Circe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4200" y="4572000"/>
            <a:ext cx="2971800" cy="1981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4495800"/>
            <a:ext cx="2438400" cy="2057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6" name="AutoShape 2" descr="http://psihologijaonlajn.files.wordpress.com/2013/02/d188d0bad0bed0bbd0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5" descr="http://www.abendblatt.de/multimedia/archive/00265/wuergespiel_HA_Poli_26525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648201"/>
            <a:ext cx="2971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25131w200z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4693505"/>
            <a:ext cx="2362199" cy="188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girlsf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8200"/>
            <a:ext cx="2298700" cy="193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92867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2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компоненты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буллинга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можно выделить: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743200"/>
            <a:ext cx="2071688" cy="27860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Травля осуществляется регулярно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362200"/>
            <a:ext cx="2143125" cy="345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Агрессивное и негативное поведение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12479" y="2871782"/>
            <a:ext cx="2185988" cy="340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Травля происходит </a:t>
            </a:r>
            <a:r>
              <a:rPr lang="ru-RU" dirty="0"/>
              <a:t>в отношениях, участники которых обладают неодинаковой властью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58013" y="2133600"/>
            <a:ext cx="2185987" cy="243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Данное поведение является умышленным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188243" y="1707357"/>
            <a:ext cx="500063" cy="2857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2378869" y="1964531"/>
            <a:ext cx="1485900" cy="14763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938712" y="1995488"/>
            <a:ext cx="1314449" cy="21907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7685088" y="1687512"/>
            <a:ext cx="785812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0"/>
            <a:ext cx="6248400" cy="4572000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 </a:t>
            </a:r>
            <a:r>
              <a:rPr lang="ru-RU" sz="1200" i="1" dirty="0">
                <a:solidFill>
                  <a:srgbClr val="FF0000"/>
                </a:solidFill>
              </a:rPr>
              <a:t>Физический школьный </a:t>
            </a:r>
            <a:r>
              <a:rPr lang="ru-RU" sz="1200" i="1" dirty="0" err="1">
                <a:solidFill>
                  <a:srgbClr val="FF0000"/>
                </a:solidFill>
              </a:rPr>
              <a:t>буллинг</a:t>
            </a:r>
            <a:r>
              <a:rPr lang="ru-RU" sz="1200" dirty="0"/>
              <a:t> - умышленные толчки, удары, пинки, побои нанесение иных телесных повреждений и др.;</a:t>
            </a:r>
          </a:p>
          <a:p>
            <a:r>
              <a:rPr lang="ru-RU" sz="1200" dirty="0"/>
              <a:t>сексуальный </a:t>
            </a:r>
            <a:r>
              <a:rPr lang="ru-RU" sz="1200" dirty="0" err="1"/>
              <a:t>буллинг</a:t>
            </a:r>
            <a:r>
              <a:rPr lang="ru-RU" sz="1200" dirty="0"/>
              <a:t> является подвидом физического (действия сексуального характера</a:t>
            </a:r>
            <a:r>
              <a:rPr lang="ru-RU" sz="1200" dirty="0" smtClean="0"/>
              <a:t>).</a:t>
            </a:r>
            <a:endParaRPr lang="ru-RU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FF0000"/>
                </a:solidFill>
                <a:latin typeface="roboto"/>
              </a:rPr>
              <a:t>Психологический школьный </a:t>
            </a:r>
            <a:r>
              <a:rPr lang="ru-RU" sz="1200" i="1" dirty="0" err="1">
                <a:solidFill>
                  <a:srgbClr val="FF0000"/>
                </a:solidFill>
                <a:latin typeface="roboto"/>
              </a:rPr>
              <a:t>буллинг</a:t>
            </a:r>
            <a:r>
              <a:rPr lang="ru-RU" sz="1200" dirty="0">
                <a:solidFill>
                  <a:srgbClr val="000000"/>
                </a:solidFill>
                <a:latin typeface="roboto"/>
              </a:rPr>
              <a:t> - насилие, связанное с действием на психику, наносящее психологическую травму путём словесных оскорблений или угроз, преследование, запугивание, которыми умышленно причиняется эмоциональная неуверенность. К этой форме можно отнести: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roboto"/>
              </a:rPr>
              <a:t>вербальный </a:t>
            </a:r>
            <a:r>
              <a:rPr lang="ru-RU" sz="1200" dirty="0" err="1">
                <a:solidFill>
                  <a:srgbClr val="000000"/>
                </a:solidFill>
                <a:latin typeface="roboto"/>
              </a:rPr>
              <a:t>буллинг</a:t>
            </a:r>
            <a:r>
              <a:rPr lang="ru-RU" sz="1200" dirty="0">
                <a:solidFill>
                  <a:srgbClr val="000000"/>
                </a:solidFill>
                <a:latin typeface="roboto"/>
              </a:rPr>
              <a:t>, где орудием служит голос (обидное имя, с которым постоянно обращаются к жертве, обзывания, дразнение, распространение обидных слухов и т.д.);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roboto"/>
              </a:rPr>
              <a:t>обидные жесты или действия(например, плевки в жертву либо в её направлении);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roboto"/>
              </a:rPr>
              <a:t>запугивание(использование агрессивного языка тела и интонаций голоса для того, чтобы заставить жертву совершать или не совершать что-либо);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roboto"/>
              </a:rPr>
              <a:t>изоляция (жертва умышленно изолируется, выгоняется или игнорируется частью учеников или всем классом);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roboto"/>
              </a:rPr>
              <a:t>вымогательство (денег, еды, иных вещей, принуждение что-либо украсть);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roboto"/>
              </a:rPr>
              <a:t>повреждение и иные действия с имуществом (воровство, грабёж, прятанье личных вещей жертвы</a:t>
            </a:r>
            <a:r>
              <a:rPr lang="ru-RU" sz="1200" dirty="0" smtClean="0">
                <a:solidFill>
                  <a:srgbClr val="000000"/>
                </a:solidFill>
                <a:latin typeface="roboto"/>
              </a:rPr>
              <a:t>)</a:t>
            </a:r>
            <a:endParaRPr lang="ru-RU" sz="12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9222" name="Picture 6" descr="http://www.news.at/articles/0910/img/235286_i.jpg?123600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33400"/>
            <a:ext cx="2461491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блако 8"/>
          <p:cNvSpPr/>
          <p:nvPr/>
        </p:nvSpPr>
        <p:spPr>
          <a:xfrm>
            <a:off x="228600" y="152400"/>
            <a:ext cx="6553200" cy="1905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Выделяют две группы школьного </a:t>
            </a:r>
            <a:r>
              <a:rPr lang="ru-RU" dirty="0" err="1" smtClean="0"/>
              <a:t>буллинга</a:t>
            </a:r>
            <a:r>
              <a:rPr lang="ru-RU" dirty="0" smtClean="0"/>
              <a:t>: ФИЗИЧЕСКИЙ школьный </a:t>
            </a:r>
            <a:r>
              <a:rPr lang="ru-RU" dirty="0" err="1" smtClean="0"/>
              <a:t>буллинг</a:t>
            </a:r>
            <a:r>
              <a:rPr lang="ru-RU" dirty="0" smtClean="0"/>
              <a:t> и ПСИХОЛОГИЧЕСКИЙ школьный </a:t>
            </a:r>
            <a:r>
              <a:rPr lang="ru-RU" dirty="0" err="1" smtClean="0"/>
              <a:t>буллинг</a:t>
            </a:r>
            <a:endParaRPr lang="ru-RU" dirty="0"/>
          </a:p>
        </p:txBody>
      </p:sp>
      <p:pic>
        <p:nvPicPr>
          <p:cNvPr id="4101" name="Picture 7" descr="https://www.gesundheit.gv.at/GenticsImageStore/200/0/prop/Portal.Node/ghp/public/files/Schule_Gewaltpraeven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953000"/>
            <a:ext cx="2667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229600" cy="4525963"/>
          </a:xfrm>
        </p:spPr>
        <p:txBody>
          <a:bodyPr/>
          <a:lstStyle/>
          <a:p>
            <a:pPr eaLnBrk="1" hangingPunct="1">
              <a:lnSpc>
                <a:spcPct val="101000"/>
              </a:lnSpc>
              <a:defRPr/>
            </a:pPr>
            <a:r>
              <a:rPr lang="ru-RU" sz="3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Буллинг</a:t>
            </a:r>
            <a:r>
              <a:rPr lang="en-GB" sz="3000" i="1" dirty="0" smtClean="0">
                <a:latin typeface="Times New Roman" pitchFamily="18" charset="0"/>
              </a:rPr>
              <a:t>: 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направленные, систематические и повторные преследования(издевательства) психически и физически слабых наиболее сильными </a:t>
            </a:r>
            <a:r>
              <a:rPr lang="ru-RU" sz="2800" dirty="0" smtClean="0"/>
              <a:t> учениками.</a:t>
            </a:r>
            <a:endParaRPr lang="en-GB" sz="3000" dirty="0" smtClean="0"/>
          </a:p>
          <a:p>
            <a:pPr eaLnBrk="1" hangingPunct="1">
              <a:lnSpc>
                <a:spcPct val="101000"/>
              </a:lnSpc>
              <a:buFontTx/>
              <a:buNone/>
              <a:defRPr/>
            </a:pPr>
            <a:endParaRPr lang="en-GB" sz="3000" dirty="0" smtClean="0"/>
          </a:p>
          <a:p>
            <a:pPr eaLnBrk="1" hangingPunct="1">
              <a:lnSpc>
                <a:spcPct val="101000"/>
              </a:lnSpc>
              <a:buFontTx/>
              <a:buNone/>
              <a:defRPr/>
            </a:pPr>
            <a:endParaRPr lang="en-GB" sz="3000" dirty="0" smtClean="0"/>
          </a:p>
          <a:p>
            <a:pPr eaLnBrk="1" hangingPunct="1">
              <a:lnSpc>
                <a:spcPct val="101000"/>
              </a:lnSpc>
              <a:buFontTx/>
              <a:buNone/>
              <a:defRPr/>
            </a:pPr>
            <a:endParaRPr lang="en-GB" sz="3000" dirty="0" smtClean="0"/>
          </a:p>
          <a:p>
            <a:pPr eaLnBrk="1" hangingPunct="1">
              <a:lnSpc>
                <a:spcPct val="101000"/>
              </a:lnSpc>
              <a:buFontTx/>
              <a:buNone/>
              <a:defRPr/>
            </a:pPr>
            <a:endParaRPr lang="ru-RU" sz="3000" dirty="0" smtClean="0"/>
          </a:p>
          <a:p>
            <a:pPr eaLnBrk="1" hangingPunct="1">
              <a:lnSpc>
                <a:spcPct val="101000"/>
              </a:lnSpc>
              <a:buFontTx/>
              <a:buNone/>
              <a:defRPr/>
            </a:pPr>
            <a:endParaRPr lang="en-GB" sz="30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7171" name="Picture 5" descr="http://jmg-times.bplaced.net/joomla/images/stories/v7/Bullying_Ir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752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http://saf.uis.no/getfile.php/SAF/Bilder/Zero/iStoc%20mobb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07" y="1838325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609600" y="4404058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Новая разновидность школьного </a:t>
            </a:r>
            <a:r>
              <a:rPr lang="ru-RU" dirty="0" err="1"/>
              <a:t>буллинга</a:t>
            </a:r>
            <a:r>
              <a:rPr lang="ru-RU" dirty="0"/>
              <a:t>- </a:t>
            </a:r>
            <a:r>
              <a:rPr lang="ru-RU" b="1" dirty="0" err="1">
                <a:solidFill>
                  <a:srgbClr val="FF0000"/>
                </a:solidFill>
              </a:rPr>
              <a:t>кибербуллинг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жертва получает оскорбления на свой электронный адрес, унижения с помощью мобильных телефонов или через другие электронные устройства (пересылка неоднозначных изображений и фотографий, обзывание, распространение слухов и др.).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5359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90"/>
            <a:ext cx="9144000" cy="62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429684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Факторы, провоцирующие</a:t>
            </a:r>
            <a:r>
              <a:rPr kumimoji="0" lang="ru-RU" sz="3600" b="1" i="0" u="none" strike="noStrike" cap="none" spc="0" normalizeH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агрессию в учебных заведениях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071670" y="1571612"/>
            <a:ext cx="1285884" cy="7143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3679025" y="1750207"/>
            <a:ext cx="1214446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929190" y="1643050"/>
            <a:ext cx="1143008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0" y="1357298"/>
            <a:ext cx="2214546" cy="2857520"/>
          </a:xfrm>
          <a:prstGeom prst="roundRect">
            <a:avLst/>
          </a:prstGeom>
          <a:solidFill>
            <a:srgbClr val="AFDD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внутриличностная агрессивность учащихся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(индивидуальные особенности)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период подросткового кризиса личности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4357694"/>
            <a:ext cx="2928958" cy="2143116"/>
          </a:xfrm>
          <a:prstGeom prst="roundRect">
            <a:avLst/>
          </a:prstGeom>
          <a:solidFill>
            <a:srgbClr val="B4F8A2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Жизненный опыт:</a:t>
            </a:r>
          </a:p>
          <a:p>
            <a:pPr algn="ctr">
              <a:buFont typeface="Wingdings" pitchFamily="2" charset="2"/>
              <a:buChar char="§"/>
            </a:pPr>
            <a:r>
              <a:rPr lang="ru-RU" sz="1600" dirty="0" smtClean="0"/>
              <a:t> ранние проявления собственной агрессии</a:t>
            </a:r>
          </a:p>
          <a:p>
            <a:pPr algn="ctr">
              <a:buFont typeface="Wingdings" pitchFamily="2" charset="2"/>
              <a:buChar char="§"/>
            </a:pPr>
            <a:r>
              <a:rPr lang="ru-RU" sz="1600" dirty="0" smtClean="0"/>
              <a:t>Наблюдение</a:t>
            </a:r>
          </a:p>
          <a:p>
            <a:pPr algn="ctr"/>
            <a:r>
              <a:rPr lang="ru-RU" sz="1600" dirty="0" smtClean="0"/>
              <a:t>(в семье, в компании)</a:t>
            </a: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6116" y="2857496"/>
            <a:ext cx="2000264" cy="2928958"/>
          </a:xfrm>
          <a:prstGeom prst="roundRect">
            <a:avLst/>
          </a:prstGeom>
          <a:solidFill>
            <a:srgbClr val="FFAFA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Неспособность к  коммуникации (отсутствие примера нормального общения)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43570" y="2500306"/>
            <a:ext cx="3214710" cy="3786214"/>
          </a:xfrm>
          <a:prstGeom prst="roundRect">
            <a:avLst/>
          </a:prstGeom>
          <a:solidFill>
            <a:srgbClr val="FFFF9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72000" b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Обстановка в учебном заведении: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Общий  тревожный фон заведения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Стиль управления, взаимоотношения в </a:t>
            </a:r>
            <a:r>
              <a:rPr lang="ru-RU" dirty="0" err="1" smtClean="0">
                <a:solidFill>
                  <a:schemeClr val="tx1"/>
                </a:solidFill>
              </a:rPr>
              <a:t>пед.коллективе</a:t>
            </a:r>
            <a:r>
              <a:rPr lang="ru-RU" dirty="0" smtClean="0">
                <a:solidFill>
                  <a:schemeClr val="tx1"/>
                </a:solidFill>
              </a:rPr>
              <a:t>, права и положения учащихся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Отношения в классе, группе 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Взаимоотношения учащихся, их формы общения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rot="5400000">
            <a:off x="1571604" y="2357430"/>
            <a:ext cx="2857520" cy="85725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sx="99000" sy="99000" algn="tl" rotWithShape="0">
              <a:schemeClr val="accent1"/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roboto"/>
              </a:rPr>
              <a:t>Психология </a:t>
            </a:r>
            <a:r>
              <a:rPr lang="ru-RU" sz="2400" b="1" dirty="0">
                <a:solidFill>
                  <a:srgbClr val="000000"/>
                </a:solidFill>
                <a:latin typeface="roboto"/>
              </a:rPr>
              <a:t>участников </a:t>
            </a:r>
            <a:r>
              <a:rPr lang="ru-RU" sz="2400" b="1" dirty="0" err="1">
                <a:solidFill>
                  <a:srgbClr val="000000"/>
                </a:solidFill>
                <a:latin typeface="roboto"/>
              </a:rPr>
              <a:t>буллинга</a:t>
            </a:r>
            <a:r>
              <a:rPr lang="ru-RU" sz="2400" b="1" dirty="0">
                <a:solidFill>
                  <a:srgbClr val="000000"/>
                </a:solidFill>
                <a:latin typeface="roboto"/>
              </a:rPr>
              <a:t>: зачинщики, преследователи, жертвы и наблюдатели.</a:t>
            </a:r>
            <a:endParaRPr lang="ru-RU" sz="2400" dirty="0">
              <a:solidFill>
                <a:srgbClr val="000000"/>
              </a:solidFill>
              <a:latin typeface="roboto"/>
            </a:endParaRP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924800" cy="559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42194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5234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757</TotalTime>
  <Words>665</Words>
  <Application>Microsoft Office PowerPoint</Application>
  <PresentationFormat>Экран (4:3)</PresentationFormat>
  <Paragraphs>67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-apple-system</vt:lpstr>
      <vt:lpstr>Arial</vt:lpstr>
      <vt:lpstr>Calibri</vt:lpstr>
      <vt:lpstr>Circe</vt:lpstr>
      <vt:lpstr>Corbel</vt:lpstr>
      <vt:lpstr>Gill Sans MT</vt:lpstr>
      <vt:lpstr>roboto</vt:lpstr>
      <vt:lpstr>Segoe Print</vt:lpstr>
      <vt:lpstr>Segoe Script</vt:lpstr>
      <vt:lpstr>Times New Roman</vt:lpstr>
      <vt:lpstr>Wingdings</vt:lpstr>
      <vt:lpstr>YS Text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 родителям Родители ребёнка-жертвы испытывают чувство вины, стыда, гнева, боли и бессилия. Из-за этого иногда вместо поддержки и сочувствия обрушиваются на него с советами и обвинениями: «Что же ты не дал сдачи?!», «Не будь тряпкой!», «Сам виноват» и так далее. ‍  Важно понять, что это может случиться с любой семьёй. Здесь никто не виноват, особенно сам ребёнок. ‍  «Я тебе верю». Это даст ребёнку понять, что вместе вы справитесь с проблемой. «Мне жаль, что с тобой это случилось». Это сигнал, что вы разделяете его чувства. «Это не твоя вина». Покажите ребёнку, что в этой ситуации он не одинок, многие его сверстники сталкиваются с разными вариантами запугивания и агрессии. «Хорошо, что ты мне об этом сказал». Докажите, что ребёнок правильно сделал, обратившись к вам. «Я люблю тебя и постараюсь сделать так, чтобы тебе больше не угрожала опасность». Эта фраза позволит ощутить защиту и с надеждой посмотреть в будущее. ‍</vt:lpstr>
      <vt:lpstr>Рекомендации учителям</vt:lpstr>
      <vt:lpstr>Что делать ребенку</vt:lpstr>
      <vt:lpstr>Игнорируй единичный негатив. Одноразовые оскорбительные сообщения лучше игнорировать — часто кибер-буллинг вследствие такого поведения останавливается на начальной стадии. Опытные участники интернет-дискуссий придерживаются правила: «Лучший способ борьбы с неадекватами — игнор».  Если ты стал очевидцем кибер-буллинга, правильным поведением будет: а) выступить против агрессора, дать ему понять, что его действия оцениваются негативно, б) поддержать жертву — лично или в публичном виртуальном пространстве предоставить ей эмоциональную поддержку, в) сообщить взрослым о факте некорректного поведения в кибер-пространстве.  Блокируй агрессоров. В программах обмена мгновенными сообщениями есть возможность блокировки сообщений с определенных адресов. Пауза в общении часто отбивает у агрессора желание продолжать травлю.  Не стоит игнорировать агрессивные сообщения, если письма неизвестного вам отправителя систематически содержат угрозы или порнографические сюжеты. В этом случае следует скопировать эти сообщения и обратиться к правоохранителям. Если оскорбительная информация размещена на сайте, следует сделать запрос к администратору для ее удаления. </vt:lpstr>
      <vt:lpstr>К чему приводит школьная травля?</vt:lpstr>
      <vt:lpstr>Презентация PowerPoint</vt:lpstr>
      <vt:lpstr>Утром 14 ноября в студент колледжа в Благовещенске открыл стрельбу по своим одногруппникам из ружья ИЖ-81 12-го калибра, которое принёс на уроки под верхней одеждой. В результате один человек погиб, трое получили ранения, а стрелок совершил самоубийство.  Разрешение на оружие он получил за несколько месяцев до событий, а само ружьё купил в августе. Родственникам сказал, что купил оружие для охоты, но на охоту ни разу не ходил.  Студент за годы учёбы зарекомендовал себя спокойным и уравновешенным учеником, отношения с одноклассниками и окружающими были доброжелательными. Также отмечено, что склонностей к правонарушениям и приводов в полицию не было, как и вредных привычек.  По версии МВД, студент решился на преступление из-за конфликта со сверстниками. Сверстники рассказали, как за несколько дней до трагедии его избили.  Что нам известно о стрелке: Вырос без отца страдал душевным заболеванием Сверстники считали его тихим совершил суицид был жертвой БУЛЛИНГА</vt:lpstr>
      <vt:lpstr>Вспомним еще один скулшутинг, произошедший 17 октября 2018 года в Керчи. Крупнейшее по количеству жертв массовое убийство в учебном заведении в новейшей истории Европы устроил 18-летний студент колледжа Владислав Росляков. Погибли 15 студентов, библиотекарь, финансист и четверо учителей. Ранения и травмы получили 70 человек. Что нам известно о стрелке: вырос без отца страдал душевным расстройством планировал и совершил самоубийство постоянно подвергался унижению со стороны одноклассников </vt:lpstr>
      <vt:lpstr>(Первый случай в России) 3 февраля 2014 года старшеклассник пришел с ружьем в московскую школу № 263 и выстрелил в учителя географии, который скончался на месте. Услышавший шум школьный охранник незамедлительно сообщил о случившемся в полицию. Когда на место прибыли сотрудники правоохранительных органов, подросток начал стрелять в них. При этом был убит сотрудник полиции, еще один получил ранение. Стрелок был жертвой буллинга   Таким образом мы видим, насколько негативно может отразиться школьная травма на человеке не только в момент буллинга, но и спустя много лет, после окончания школы.                 </vt:lpstr>
      <vt:lpstr>Общие 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efim91@mail.ru</cp:lastModifiedBy>
  <cp:revision>65</cp:revision>
  <cp:lastPrinted>2016-02-29T16:59:49Z</cp:lastPrinted>
  <dcterms:created xsi:type="dcterms:W3CDTF">2009-11-22T20:21:08Z</dcterms:created>
  <dcterms:modified xsi:type="dcterms:W3CDTF">2022-11-30T15:02:45Z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7339254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Version">
    <vt:i4>1</vt:i4>
  </property>
</Properties>
</file>