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8"/>
  </p:notesMasterIdLst>
  <p:sldIdLst>
    <p:sldId id="256" r:id="rId2"/>
    <p:sldId id="291" r:id="rId3"/>
    <p:sldId id="275" r:id="rId4"/>
    <p:sldId id="286" r:id="rId5"/>
    <p:sldId id="290" r:id="rId6"/>
    <p:sldId id="257" r:id="rId7"/>
    <p:sldId id="272" r:id="rId8"/>
    <p:sldId id="289" r:id="rId9"/>
    <p:sldId id="273" r:id="rId10"/>
    <p:sldId id="258" r:id="rId11"/>
    <p:sldId id="261" r:id="rId12"/>
    <p:sldId id="260" r:id="rId13"/>
    <p:sldId id="263" r:id="rId14"/>
    <p:sldId id="264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Центр Психологический" userId="68f441f3135ad4ae" providerId="LiveId" clId="{22F3FDD7-E508-4DE3-AA5A-C41CAA8BC768}"/>
    <pc:docChg chg="modSld">
      <pc:chgData name="Центр Психологический" userId="68f441f3135ad4ae" providerId="LiveId" clId="{22F3FDD7-E508-4DE3-AA5A-C41CAA8BC768}" dt="2023-04-21T11:02:02.627" v="8" actId="20577"/>
      <pc:docMkLst>
        <pc:docMk/>
      </pc:docMkLst>
      <pc:sldChg chg="modSp mod">
        <pc:chgData name="Центр Психологический" userId="68f441f3135ad4ae" providerId="LiveId" clId="{22F3FDD7-E508-4DE3-AA5A-C41CAA8BC768}" dt="2023-04-21T11:02:02.627" v="8" actId="20577"/>
        <pc:sldMkLst>
          <pc:docMk/>
          <pc:sldMk cId="0" sldId="256"/>
        </pc:sldMkLst>
        <pc:spChg chg="mod">
          <ac:chgData name="Центр Психологический" userId="68f441f3135ad4ae" providerId="LiveId" clId="{22F3FDD7-E508-4DE3-AA5A-C41CAA8BC768}" dt="2023-04-21T11:02:02.627" v="8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DD5E25-1D13-4E4C-82DC-30E96A56D426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DA6FFF-058B-4F51-A2BD-DE99DCD08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8C038F-DF02-42FA-9056-4F9DCF5690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13B5C-C39A-4FEE-B5CC-2C5A2CF0F36E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ECF8DF65-A17C-447C-B0B0-2C85021221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5366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CF786-0852-4073-B09A-B38FDF3F20D6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64267-CDDE-4689-B6C3-C6960DE907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719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3AD43-7683-4EF1-95A5-5C759B27485F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1A57-2935-4972-8CD3-2DC09EBEE6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168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2A9AA6-639D-4587-A411-98F8A88CFE86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595D6-19BB-4C61-B006-ADD674353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483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F7A10-788B-4A52-8735-9C45661832B4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96900-A7F0-4B0E-A5EB-4012F35ACD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332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AF7E9-F67D-485B-90C7-F38B47726D36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B9DB-FDD8-499A-83FC-9E6F16D03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946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7DF1E-B062-4EF6-9C31-005655F1132B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576A-2968-4624-BC67-626AE0717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7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533E1-AF0E-4CE9-BEE8-9C319D98EFAD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7237C-8585-49A0-8885-D3DFE92B0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948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90A75-8CD6-4411-9DF4-488DFDF76D3F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6EB58-2570-4352-AD10-DE05556E08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601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951A4-53ED-4670-A3A8-5B82F3E15D70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07496-75D3-4219-A1B8-C988AE78C0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6143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AD84F1F-3494-4829-9A90-DD59D7FF8901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F2E0D-AB13-4F45-84E3-40DA52A61E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006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2493D9-EDEF-4913-A340-40713ED6A5E7}" type="datetimeFigureOut">
              <a:rPr lang="ru-RU" smtClean="0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B46B6C2-F246-4421-A88A-99CDE9A23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8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928" y="265410"/>
            <a:ext cx="8280920" cy="5903657"/>
          </a:xfrm>
        </p:spPr>
        <p:txBody>
          <a:bodyPr>
            <a:normAutofit fontScale="90000"/>
          </a:bodyPr>
          <a:lstStyle/>
          <a:p>
            <a:pPr marL="182880" algn="l" fontAlgn="auto">
              <a:spcAft>
                <a:spcPts val="0"/>
              </a:spcAft>
              <a:defRPr/>
            </a:pPr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Снятие тревожности при подготовке учащихся </a:t>
            </a:r>
            <a:r>
              <a:rPr lang="ru-RU">
                <a:solidFill>
                  <a:srgbClr val="C00000"/>
                </a:solidFill>
              </a:rPr>
              <a:t>к ЭКЗАМЕНАМ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ПЕДАГОГ-ПСИХОЛОГ   </a:t>
            </a:r>
            <a:r>
              <a:rPr lang="ru-RU" sz="2400" dirty="0">
                <a:solidFill>
                  <a:srgbClr val="C00000"/>
                </a:solidFill>
              </a:rPr>
              <a:t>Барышникова К.А.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40" name="Picture 4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89138"/>
            <a:ext cx="3384550" cy="1903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Чем  Вы можете помочь своему ребенку в сложный период подготовки и сдачи ЕГЭ?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484313"/>
            <a:ext cx="7704138" cy="4267200"/>
          </a:xfrm>
        </p:spPr>
        <p:txBody>
          <a:bodyPr>
            <a:normAutofit/>
          </a:bodyPr>
          <a:lstStyle/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b="1" dirty="0"/>
          </a:p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i="1" dirty="0">
                <a:latin typeface="Calibri" pitchFamily="34" charset="0"/>
              </a:rPr>
              <a:t> Владением информации о процессе проведения экзамена:</a:t>
            </a:r>
          </a:p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400" i="1" dirty="0">
              <a:latin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Calibri" pitchFamily="34" charset="0"/>
              </a:rPr>
              <a:t>знать основные правила сдачи ЕГЭ;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Calibri" pitchFamily="34" charset="0"/>
              </a:rPr>
              <a:t>примерное содержание  экзаменационных материалов;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Calibri" pitchFamily="34" charset="0"/>
              </a:rPr>
              <a:t>правила заполнения бланков. </a:t>
            </a:r>
            <a:endParaRPr lang="ru-RU" sz="26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92375"/>
            <a:ext cx="53736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497888" cy="5040313"/>
          </a:xfrm>
        </p:spPr>
        <p:txBody>
          <a:bodyPr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Пониманием  и поддержкой, любовью и верой в его силы:</a:t>
            </a:r>
            <a:endParaRPr lang="ru-RU" sz="2600" b="1" dirty="0">
              <a:solidFill>
                <a:srgbClr val="C00000"/>
              </a:solidFill>
            </a:endParaRP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i="1" dirty="0">
                <a:latin typeface="Calibri" pitchFamily="34" charset="0"/>
              </a:rPr>
              <a:t>Откажитесь от упреков, доверяйте ребенку. 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16057">
            <a:off x="5381625" y="3989388"/>
            <a:ext cx="24352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640762" cy="5832475"/>
          </a:xfrm>
        </p:spPr>
        <p:txBody>
          <a:bodyPr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Организацией режима:</a:t>
            </a:r>
          </a:p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800" b="1" i="1" dirty="0">
              <a:solidFill>
                <a:srgbClr val="C0000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latin typeface="Calibri" pitchFamily="34" charset="0"/>
              </a:rPr>
              <a:t>Во время подготовки ребенок регулярно должен делать короткие перерывы. </a:t>
            </a:r>
          </a:p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800" i="1" dirty="0">
              <a:latin typeface="Calibri" pitchFamily="34" charset="0"/>
            </a:endParaRPr>
          </a:p>
          <a:p>
            <a:pPr marL="365760" indent="-256032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latin typeface="Calibri" pitchFamily="34" charset="0"/>
              </a:rPr>
              <a:t>Вместе определите, «жаворонок» выпускник или «сова». Если «жаворонок» - основная подготовка проводится днем, если «сова» - вечером;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400" dirty="0">
              <a:solidFill>
                <a:srgbClr val="0070C0"/>
              </a:solidFill>
            </a:endParaRP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525963"/>
          </a:xfrm>
        </p:spPr>
        <p:txBody>
          <a:bodyPr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Обеспечьте дома удобное место для занятий:  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хорошо бы ввести в интерьер для занятий желтые и фиолетовые цвета, поскольку они повышают интеллектуальную активность 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8787">
            <a:off x="6535738" y="2994025"/>
            <a:ext cx="24765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96117">
            <a:off x="4441825" y="3659188"/>
            <a:ext cx="226218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6469">
            <a:off x="50432" y="2990540"/>
            <a:ext cx="1995686" cy="279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5362">
            <a:off x="1781043" y="3254685"/>
            <a:ext cx="2571570" cy="193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0165">
            <a:off x="6939158" y="3347887"/>
            <a:ext cx="1816289" cy="181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1970">
            <a:off x="405749" y="4103611"/>
            <a:ext cx="1789183" cy="178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88913"/>
            <a:ext cx="8094663" cy="4017962"/>
          </a:xfrm>
        </p:spPr>
        <p:txBody>
          <a:bodyPr>
            <a:normAutofit/>
          </a:bodyPr>
          <a:lstStyle/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Обратите внимание на питание ребенка: во время интенсивного умственного напряжения ему необходима питательная и разнообразная пища, сбалансированный комплекс витаминов. 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Цитрусовые, шоколад, морковь, сельдерей, морепродукты и орехи укрепляют нервную систем.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Такие продукты, как рыба, творог, орехи, курага стимулируют работу головного мозг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7756">
            <a:off x="2761623" y="4057639"/>
            <a:ext cx="2171014" cy="173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472" y="4385295"/>
            <a:ext cx="2165119" cy="145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765175"/>
            <a:ext cx="8424862" cy="4176713"/>
          </a:xfrm>
        </p:spPr>
        <p:txBody>
          <a:bodyPr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Приучайте ребенка ориентироваться во времени и уметь его распределять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Если ребенок не носит часов, обязательно дайте ему часы на экзамен.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 день экзамена начните утро с положительных эмоций, настройте ребёнка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на удачу!</a:t>
            </a:r>
          </a:p>
        </p:txBody>
      </p:sp>
      <p:pic>
        <p:nvPicPr>
          <p:cNvPr id="29698" name="Рисунок 3" descr="12a7d9a087902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1219">
            <a:off x="5745163" y="3424238"/>
            <a:ext cx="325437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77072"/>
            <a:ext cx="6512511" cy="1800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Успехов нам всем и везения во время сдачи ЕГЭ!</a:t>
            </a:r>
          </a:p>
        </p:txBody>
      </p:sp>
      <p:pic>
        <p:nvPicPr>
          <p:cNvPr id="3" name="Рисунок 2" descr="ege_him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765175"/>
            <a:ext cx="3455987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6561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>
                <a:effectLst/>
              </a:rPr>
              <a:t> 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effectLst/>
              </a:rPr>
              <a:t>«Стресс – это не то, что с Вами случилось, а то, как Вы это воспринимаете». </a:t>
            </a:r>
            <a:br>
              <a:rPr lang="ru-RU" sz="3200" i="1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effectLst/>
              </a:rPr>
              <a:t>                                                      (</a:t>
            </a:r>
            <a:r>
              <a:rPr lang="ru-RU" sz="3200" i="1" dirty="0" err="1">
                <a:solidFill>
                  <a:schemeClr val="bg2">
                    <a:lumMod val="25000"/>
                  </a:schemeClr>
                </a:solidFill>
                <a:effectLst/>
              </a:rPr>
              <a:t>Г.Селье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effectLst/>
              </a:rPr>
              <a:t>)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730625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/>
              <a:t>       «Когда человек в панике, он не способен сосредоточиться на решении той или иной проблемы, однако, заставив себя мысленно принять самое худшее, мы тем самым сбрасываем груз панического беспокойства и оказываемся в состоянии искать и находить правильный выход» 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/>
              <a:t>                                             (Д. Карнеги).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75" y="5373688"/>
            <a:ext cx="6511925" cy="1412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731838"/>
            <a:ext cx="7848600" cy="471328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 pitchFamily="34" charset="0"/>
              </a:rPr>
              <a:t>Оказывается, одних знаний не достаточно, чтобы успешно сдать ЕГЭ. Часто причиной провала на экзаменах становится неумение преодолеть стресс.  Каждый шестой школьник, не сдавший ЕГЭ, сделал ошибки по невнимательности.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 pitchFamily="34" charset="0"/>
              </a:rPr>
              <a:t>Жизнь каждого второго выпускника состоит из интенсивной подготовки к экзаменам в школе + репетиторы. Стресс, усталость и нервы выбивают из колеи. 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600" b="1" u="sng" dirty="0"/>
              <a:t>Главная причина стресса</a:t>
            </a:r>
            <a:r>
              <a:rPr lang="ru-RU" sz="2600" b="1" dirty="0"/>
              <a:t> </a:t>
            </a:r>
            <a:r>
              <a:rPr lang="ru-RU" sz="2600" dirty="0"/>
              <a:t>- гипертрофированное чувство ответственности перед собой и перед родителями.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5732463"/>
            <a:ext cx="6254750" cy="4302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064500" cy="49291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400" dirty="0">
                <a:latin typeface="Calibri" pitchFamily="34" charset="0"/>
              </a:rPr>
              <a:t>  ЕГЭ  радикально отличается от привычной формы проверки знаний. Наиболее значимые характеристики, которые требуются в процессе сдачи от учащихся:</a:t>
            </a:r>
          </a:p>
          <a:p>
            <a:r>
              <a:rPr lang="ru-RU" sz="2400" dirty="0">
                <a:latin typeface="Calibri" pitchFamily="34" charset="0"/>
              </a:rPr>
              <a:t>высокий уровень организации деятельности;</a:t>
            </a:r>
          </a:p>
          <a:p>
            <a:r>
              <a:rPr lang="ru-RU" sz="2400" dirty="0">
                <a:latin typeface="Calibri" pitchFamily="34" charset="0"/>
              </a:rPr>
              <a:t>высокая и устойчивая работоспособность;</a:t>
            </a:r>
          </a:p>
          <a:p>
            <a:r>
              <a:rPr lang="ru-RU" sz="2400" dirty="0">
                <a:latin typeface="Calibri" pitchFamily="34" charset="0"/>
              </a:rPr>
              <a:t>высокий уровень концентрации внимания;</a:t>
            </a:r>
          </a:p>
          <a:p>
            <a:r>
              <a:rPr lang="ru-RU" sz="2400" dirty="0">
                <a:latin typeface="Calibri" pitchFamily="34" charset="0"/>
              </a:rPr>
              <a:t>четкость и структурированность мышления;</a:t>
            </a:r>
          </a:p>
          <a:p>
            <a:r>
              <a:rPr lang="ru-RU" sz="2400" dirty="0">
                <a:latin typeface="Calibri" pitchFamily="34" charset="0"/>
              </a:rPr>
              <a:t>сформированность внутреннего плана действий.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3" name="Содержимое 3" descr="11102_html_m7a6c5d2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16632"/>
            <a:ext cx="5329238" cy="59340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910265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C00000"/>
                </a:solidFill>
              </a:rPr>
              <a:t>Почему они так волнуются?</a:t>
            </a: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323850" y="2060575"/>
            <a:ext cx="2663825" cy="901700"/>
          </a:xfrm>
          <a:prstGeom prst="rightArrowCallout">
            <a:avLst>
              <a:gd name="adj1" fmla="val 33333"/>
              <a:gd name="adj2" fmla="val 50000"/>
              <a:gd name="adj3" fmla="val 41551"/>
              <a:gd name="adj4" fmla="val 74852"/>
            </a:avLst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600" b="1">
                <a:latin typeface="Calibri" pitchFamily="34" charset="0"/>
              </a:rPr>
              <a:t>Сомнение в полноте и прочности знаний</a:t>
            </a:r>
            <a:endParaRPr lang="ru-RU" sz="2800"/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323850" y="3284538"/>
            <a:ext cx="2663825" cy="901700"/>
          </a:xfrm>
          <a:prstGeom prst="rightArrowCallout">
            <a:avLst>
              <a:gd name="adj1" fmla="val 33333"/>
              <a:gd name="adj2" fmla="val 50000"/>
              <a:gd name="adj3" fmla="val 41400"/>
              <a:gd name="adj4" fmla="val 74852"/>
            </a:avLst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600" b="1">
                <a:latin typeface="Calibri" pitchFamily="34" charset="0"/>
              </a:rPr>
              <a:t>Стресс незнакомой  ситуации</a:t>
            </a:r>
            <a:endParaRPr lang="ru-RU" sz="2800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250825" y="4437063"/>
            <a:ext cx="2665413" cy="1019175"/>
          </a:xfrm>
          <a:prstGeom prst="rightArrowCallout">
            <a:avLst>
              <a:gd name="adj1" fmla="val 33333"/>
              <a:gd name="adj2" fmla="val 50000"/>
              <a:gd name="adj3" fmla="val 36650"/>
              <a:gd name="adj4" fmla="val 74852"/>
            </a:avLst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600" b="1">
                <a:latin typeface="Calibri" pitchFamily="34" charset="0"/>
              </a:rPr>
              <a:t>Стресс ответственности перед родителями и школой</a:t>
            </a:r>
            <a:endParaRPr lang="ru-RU" sz="2800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 flipH="1">
            <a:off x="5867400" y="2060575"/>
            <a:ext cx="3025775" cy="1485900"/>
          </a:xfrm>
          <a:prstGeom prst="rightArrowCallout">
            <a:avLst>
              <a:gd name="adj1" fmla="val 33333"/>
              <a:gd name="adj2" fmla="val 50000"/>
              <a:gd name="adj3" fmla="val 24568"/>
              <a:gd name="adj4" fmla="val 74852"/>
            </a:avLst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latin typeface="Calibri" pitchFamily="34" charset="0"/>
              </a:rPr>
              <a:t>Сомнение в собственных способностях:  в логическом мышлении, умении анализировать, концентрации и распределении  внимания</a:t>
            </a:r>
            <a:endParaRPr lang="ru-RU" sz="240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flipH="1">
            <a:off x="5867400" y="4005263"/>
            <a:ext cx="2881313" cy="1355725"/>
          </a:xfrm>
          <a:prstGeom prst="rightArrowCallout">
            <a:avLst>
              <a:gd name="adj1" fmla="val 33333"/>
              <a:gd name="adj2" fmla="val 50000"/>
              <a:gd name="adj3" fmla="val 26933"/>
              <a:gd name="adj4" fmla="val 74852"/>
            </a:avLst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Calibri" pitchFamily="34" charset="0"/>
                <a:cs typeface="Arial" pitchFamily="34" charset="0"/>
              </a:rPr>
              <a:t>Психофизические и личностные особенности: тревожность, неуверенность в себе </a:t>
            </a: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765" y="2431656"/>
            <a:ext cx="2728370" cy="322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676875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</a:rPr>
              <a:t>Умейте распознавать 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признаки стресса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773238"/>
            <a:ext cx="8208962" cy="4968875"/>
          </a:xfrm>
        </p:spPr>
        <p:txBody>
          <a:bodyPr>
            <a:normAutofit fontScale="62500" lnSpcReduction="20000"/>
          </a:bodyPr>
          <a:lstStyle/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физические:</a:t>
            </a:r>
            <a:r>
              <a:rPr lang="ru-RU" sz="3200" dirty="0">
                <a:latin typeface="Calibri" pitchFamily="34" charset="0"/>
              </a:rPr>
              <a:t> хроническая усталость, слабость, нарушение сна,  аллергические реакции, речевые затруднения, резкая прибавка или потеря  в весе, боли различного характера.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эмоциональные:</a:t>
            </a:r>
            <a:r>
              <a:rPr lang="ru-RU" sz="3200" dirty="0">
                <a:latin typeface="Calibri" pitchFamily="34" charset="0"/>
              </a:rPr>
              <a:t> беспокойство,  сниженный фон настроения, частые слезы, ночные кошмары, безразличие  к  окружающим, близким, к собственной судьбе, повышенная возбудимость, необычная агрессивность, раздражительность, нервозность по пустяковым поводам.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>
                <a:latin typeface="Calibri" pitchFamily="34" charset="0"/>
              </a:rPr>
              <a:t>-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поведенческие:</a:t>
            </a:r>
            <a:r>
              <a:rPr lang="ru-RU" sz="3200" dirty="0">
                <a:latin typeface="Calibri" pitchFamily="34" charset="0"/>
              </a:rPr>
              <a:t> ослабление памяти, нарушение концентрации внимания, невозможность сосредоточиться, неспособность к принятию решений,  потеря  интереса  к своему внешнему виду, навязчивые движения, пронзительный нервный смех, изменение  пищевых привычек, злоупотребление лекарствами, употребление алкоголя, курение</a:t>
            </a:r>
          </a:p>
          <a:p>
            <a:pPr marL="4572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04813"/>
            <a:ext cx="24257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6092825"/>
            <a:ext cx="6511925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80400" cy="5111750"/>
          </a:xfrm>
        </p:spPr>
        <p:txBody>
          <a:bodyPr>
            <a:normAutofit fontScale="250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1200" b="1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</a:rPr>
              <a:t>«Скорая помощь»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</a:rPr>
              <a:t> в стрессовой ситуации </a:t>
            </a:r>
            <a:endParaRPr lang="ru-RU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8000" dirty="0">
                <a:latin typeface="Calibri" pitchFamily="34" charset="0"/>
              </a:rPr>
              <a:t>Дыхание: через глубокий вдох, задержку дыхания на пике вдоха и медленный выдох (после выдоха мысленное произнесение короткого слова). Ни в коем случае нельзя удлинять вдох, это влечет за собой гипервентиляцию мозга и измененное состояние. </a:t>
            </a:r>
            <a:r>
              <a:rPr lang="ru-RU" sz="80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Противострессовое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дыхание – главный компонент психосоматического равновесия.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8000" dirty="0">
                <a:latin typeface="Calibri" pitchFamily="34" charset="0"/>
              </a:rPr>
              <a:t> Минутная релаксация (мышечное расслабление): сосредоточиться на выражении лица и положении тела. Распустить мышцы, присоединить к этому глубокое дыхание с продолжительным вдохом.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8000" dirty="0">
                <a:latin typeface="Calibri" pitchFamily="34" charset="0"/>
              </a:rPr>
              <a:t> Необходимо оглядеться вокруг и очень медленно и внимательно осмотреть все, что находится вокруг. Мысленно перебрать все детали обстановки. Это отвлекает от стрессового напряжения.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8000" dirty="0">
                <a:latin typeface="Calibri" pitchFamily="34" charset="0"/>
              </a:rPr>
              <a:t> Аутотренинг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: «Я все знаю, Я учился хорошо, Я могу сдать экзамен, Я сдам экзамен, Я уверен в своих знаниях. Спокойно»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8000" dirty="0">
                <a:latin typeface="Calibri" pitchFamily="34" charset="0"/>
              </a:rPr>
              <a:t> Если позволяют обстоятельства, необходимо покинуть помещение, где возник острый стресс и нужно как можно более и активнее включаться в какую-либо деятельность.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64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/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6400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550225" cy="38863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C00000"/>
                </a:solidFill>
              </a:rPr>
              <a:t>Совет для родителей </a:t>
            </a:r>
            <a:r>
              <a:rPr lang="ru-RU" sz="3200" dirty="0">
                <a:solidFill>
                  <a:srgbClr val="C00000"/>
                </a:solidFill>
              </a:rPr>
              <a:t>–</a:t>
            </a:r>
            <a:br>
              <a:rPr lang="ru-RU" sz="3200" dirty="0">
                <a:solidFill>
                  <a:srgbClr val="C00000"/>
                </a:solidFill>
              </a:rPr>
            </a:b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i="1" dirty="0">
                <a:solidFill>
                  <a:srgbClr val="C00000"/>
                </a:solidFill>
              </a:rPr>
              <a:t>раз уж Единый государственный экзамен неизбежен, 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постарайтесь не накручивать ребёнка и не нагнетайте ситуацию</a:t>
            </a:r>
            <a:r>
              <a:rPr lang="ru-RU" i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531</TotalTime>
  <Words>791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 3</vt:lpstr>
      <vt:lpstr>Галерея</vt:lpstr>
      <vt:lpstr>   Снятие тревожности при подготовке учащихся к ЭКЗАМЕНАМ    ПЕДАГОГ-ПСИХОЛОГ   Барышникова К.А.    </vt:lpstr>
      <vt:lpstr> «Стресс – это не то, что с Вами случилось, а то, как Вы это воспринимаете».                                                        (Г.Селье)</vt:lpstr>
      <vt:lpstr>Презентация PowerPoint</vt:lpstr>
      <vt:lpstr>Презентация PowerPoint</vt:lpstr>
      <vt:lpstr>Презентация PowerPoint</vt:lpstr>
      <vt:lpstr>Почему они так волнуются?</vt:lpstr>
      <vt:lpstr>Умейте распознавать  признаки стресса </vt:lpstr>
      <vt:lpstr>Презентация PowerPoint</vt:lpstr>
      <vt:lpstr>Совет для родителей –   раз уж Единый государственный экзамен неизбежен,  постарайтесь не накручивать ребёнка и не нагнетайте ситуацию </vt:lpstr>
      <vt:lpstr>Чем  Вы можете помочь своему ребенку в сложный период подготовки и сдачи ЕГЭ?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Успехов нам всем и везения во время сдачи ЕГЭ!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 сдать ЕГЭ?  Рекомендации для родителей</dc:title>
  <dc:creator>1</dc:creator>
  <cp:lastModifiedBy>Центр Психологический</cp:lastModifiedBy>
  <cp:revision>76</cp:revision>
  <dcterms:created xsi:type="dcterms:W3CDTF">2012-01-16T06:45:48Z</dcterms:created>
  <dcterms:modified xsi:type="dcterms:W3CDTF">2023-04-21T11:02:05Z</dcterms:modified>
</cp:coreProperties>
</file>